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60" r:id="rId3"/>
    <p:sldId id="267" r:id="rId4"/>
    <p:sldId id="262" r:id="rId5"/>
    <p:sldId id="265" r:id="rId6"/>
    <p:sldId id="266" r:id="rId7"/>
    <p:sldId id="263" r:id="rId8"/>
    <p:sldId id="269" r:id="rId9"/>
    <p:sldId id="270" r:id="rId10"/>
    <p:sldId id="271" r:id="rId11"/>
    <p:sldId id="268" r:id="rId12"/>
    <p:sldId id="272" r:id="rId13"/>
    <p:sldId id="273" r:id="rId14"/>
    <p:sldId id="274" r:id="rId15"/>
    <p:sldId id="264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Estilo Médio 4 - Ênfas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82"/>
  </p:normalViewPr>
  <p:slideViewPr>
    <p:cSldViewPr snapToGrid="0">
      <p:cViewPr varScale="1">
        <p:scale>
          <a:sx n="103" d="100"/>
          <a:sy n="103" d="100"/>
        </p:scale>
        <p:origin x="87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3362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03562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26436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882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7381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2774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948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8578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17902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4686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4542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4195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20813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1129b7fe6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1129b7fe6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307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311700" y="3390925"/>
            <a:ext cx="8520600" cy="11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Interligação de Redes IP (2022/2023) - Grupo 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Simão Cunha, Gonçalo Pereira, Rui Alves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a93262, a93168, pg50745</a:t>
            </a:r>
            <a:endParaRPr dirty="0"/>
          </a:p>
        </p:txBody>
      </p:sp>
      <p:sp>
        <p:nvSpPr>
          <p:cNvPr id="55" name="Google Shape;55;p13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3925" y="577163"/>
            <a:ext cx="2564950" cy="199970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/>
              <a:t>1</a:t>
            </a:r>
            <a:endParaRPr b="1"/>
          </a:p>
        </p:txBody>
      </p:sp>
      <p:sp>
        <p:nvSpPr>
          <p:cNvPr id="58" name="Google Shape;58;p13"/>
          <p:cNvSpPr txBox="1"/>
          <p:nvPr/>
        </p:nvSpPr>
        <p:spPr>
          <a:xfrm>
            <a:off x="3991350" y="617225"/>
            <a:ext cx="4526400" cy="19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VANETs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Vehicular Ad Hoc Networks</a:t>
            </a:r>
            <a:endParaRPr lang="en-US" sz="28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pt-PT" b="1" dirty="0">
                <a:solidFill>
                  <a:schemeClr val="lt1"/>
                </a:solidFill>
              </a:rPr>
              <a:t>Propostas de </a:t>
            </a:r>
            <a:r>
              <a:rPr lang="pt-PT" b="1" dirty="0" err="1">
                <a:solidFill>
                  <a:schemeClr val="lt1"/>
                </a:solidFill>
              </a:rPr>
              <a:t>routing</a:t>
            </a:r>
            <a:r>
              <a:rPr lang="pt-PT" b="1" dirty="0">
                <a:solidFill>
                  <a:schemeClr val="lt1"/>
                </a:solidFill>
              </a:rPr>
              <a:t> – </a:t>
            </a:r>
            <a:r>
              <a:rPr lang="pt-PT" b="1" dirty="0" err="1">
                <a:solidFill>
                  <a:schemeClr val="lt1"/>
                </a:solidFill>
              </a:rPr>
              <a:t>Greedy</a:t>
            </a:r>
            <a:r>
              <a:rPr lang="pt-PT" b="1" dirty="0">
                <a:solidFill>
                  <a:schemeClr val="lt1"/>
                </a:solidFill>
              </a:rPr>
              <a:t> </a:t>
            </a:r>
            <a:r>
              <a:rPr lang="pt-PT" b="1" dirty="0" err="1">
                <a:solidFill>
                  <a:schemeClr val="lt1"/>
                </a:solidFill>
              </a:rPr>
              <a:t>protocols</a:t>
            </a:r>
            <a:br>
              <a:rPr lang="en-GB" sz="2800" dirty="0">
                <a:effectLst/>
                <a:latin typeface="Arial" panose="020B0604020202020204" pitchFamily="34" charset="0"/>
              </a:rPr>
            </a:b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2349189"/>
            <a:ext cx="8520600" cy="22196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Arial" panose="020B0604020202020204" pitchFamily="34" charset="0"/>
              </a:rPr>
              <a:t>Melhor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caminho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baseado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em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métricas</a:t>
            </a:r>
            <a:r>
              <a:rPr lang="en-GB" sz="1600" dirty="0">
                <a:latin typeface="Arial" panose="020B0604020202020204" pitchFamily="34" charset="0"/>
              </a:rPr>
              <a:t> com a </a:t>
            </a:r>
            <a:r>
              <a:rPr lang="en-GB" sz="1600" dirty="0" err="1">
                <a:latin typeface="Arial" panose="020B0604020202020204" pitchFamily="34" charset="0"/>
              </a:rPr>
              <a:t>distância</a:t>
            </a:r>
            <a:r>
              <a:rPr lang="en-GB" sz="1600" dirty="0">
                <a:latin typeface="Arial" panose="020B0604020202020204" pitchFamily="34" charset="0"/>
              </a:rPr>
              <a:t>, delay, etc..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Arial" panose="020B0604020202020204" pitchFamily="34" charset="0"/>
              </a:rPr>
              <a:t>Iterativamente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procura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os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melhores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nodos</a:t>
            </a:r>
            <a:r>
              <a:rPr lang="en-GB" sz="1600" dirty="0">
                <a:latin typeface="Arial" panose="020B0604020202020204" pitchFamily="34" charset="0"/>
              </a:rPr>
              <a:t> para o data forwarding</a:t>
            </a:r>
            <a:r>
              <a:rPr lang="en-GB" sz="1600" dirty="0">
                <a:effectLst/>
                <a:latin typeface="Times New Roman" panose="02020603050405020304" pitchFamily="18" charset="0"/>
              </a:rPr>
              <a:t> </a:t>
            </a:r>
            <a:endParaRPr lang="en-GB" sz="1600" dirty="0">
              <a:latin typeface="Arial" panose="020B0604020202020204" pitchFamily="34" charset="0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40091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10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705303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chemeClr val="lt1"/>
                </a:solidFill>
              </a:rPr>
              <a:t>Propostas de </a:t>
            </a:r>
            <a:r>
              <a:rPr lang="pt-PT" b="1" dirty="0" err="1">
                <a:solidFill>
                  <a:schemeClr val="lt1"/>
                </a:solidFill>
              </a:rPr>
              <a:t>routing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2289717"/>
            <a:ext cx="8520600" cy="2279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effectLst/>
                <a:latin typeface="Arial" panose="020B0604020202020204" pitchFamily="34" charset="0"/>
              </a:rPr>
              <a:t>Trajectory-Based protocols</a:t>
            </a:r>
            <a:endParaRPr lang="en-GB" sz="1600" dirty="0">
              <a:effectLst/>
              <a:latin typeface="WHDNLP_txsys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effectLst/>
                <a:latin typeface="Arial" panose="020B0604020202020204" pitchFamily="34" charset="0"/>
              </a:rPr>
              <a:t>Message forwarding probability</a:t>
            </a:r>
            <a:endParaRPr lang="en-GB" sz="1600" dirty="0">
              <a:latin typeface="WHDNLP_txsys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effectLst/>
                <a:latin typeface="Arial" panose="020B0604020202020204" pitchFamily="34" charset="0"/>
              </a:rPr>
              <a:t>Link Stability</a:t>
            </a:r>
            <a:endParaRPr lang="en-GB" sz="1600" dirty="0">
              <a:latin typeface="WHDNLP_txsys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5</a:t>
            </a:r>
            <a:endParaRPr b="1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0684CD8-0E5E-BB7A-2E57-E6C4E4BBA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2032" y="1620644"/>
            <a:ext cx="3721210" cy="2393222"/>
          </a:xfrm>
          <a:prstGeom prst="rect">
            <a:avLst/>
          </a:prstGeom>
        </p:spPr>
      </p:pic>
      <p:sp>
        <p:nvSpPr>
          <p:cNvPr id="2" name="Google Shape;66;p14">
            <a:extLst>
              <a:ext uri="{FF2B5EF4-FFF2-40B4-BE49-F238E27FC236}">
                <a16:creationId xmlns:a16="http://schemas.microsoft.com/office/drawing/2014/main" id="{B9C7C263-8F53-6556-8FE8-71BB21D849D4}"/>
              </a:ext>
            </a:extLst>
          </p:cNvPr>
          <p:cNvSpPr/>
          <p:nvPr/>
        </p:nvSpPr>
        <p:spPr>
          <a:xfrm>
            <a:off x="8832300" y="4786800"/>
            <a:ext cx="40091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11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354283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pt-PT" b="1" dirty="0">
                <a:solidFill>
                  <a:schemeClr val="lt1"/>
                </a:solidFill>
              </a:rPr>
              <a:t>Propostas de </a:t>
            </a:r>
            <a:r>
              <a:rPr lang="pt-PT" b="1" dirty="0" err="1">
                <a:solidFill>
                  <a:schemeClr val="lt1"/>
                </a:solidFill>
              </a:rPr>
              <a:t>routing</a:t>
            </a:r>
            <a:r>
              <a:rPr lang="pt-PT" b="1" dirty="0">
                <a:solidFill>
                  <a:schemeClr val="lt1"/>
                </a:solidFill>
              </a:rPr>
              <a:t> –</a:t>
            </a:r>
            <a:r>
              <a:rPr lang="pt-PT" b="1" dirty="0" err="1">
                <a:solidFill>
                  <a:schemeClr val="lt1"/>
                </a:solidFill>
              </a:rPr>
              <a:t>Trajectory-based</a:t>
            </a:r>
            <a:r>
              <a:rPr lang="pt-PT" b="1" dirty="0">
                <a:solidFill>
                  <a:schemeClr val="lt1"/>
                </a:solidFill>
              </a:rPr>
              <a:t> </a:t>
            </a:r>
            <a:r>
              <a:rPr lang="pt-PT" b="1" dirty="0" err="1">
                <a:solidFill>
                  <a:schemeClr val="lt1"/>
                </a:solidFill>
              </a:rPr>
              <a:t>protocols</a:t>
            </a:r>
            <a:br>
              <a:rPr lang="en-GB" sz="2800" dirty="0">
                <a:effectLst/>
                <a:latin typeface="Arial" panose="020B0604020202020204" pitchFamily="34" charset="0"/>
              </a:rPr>
            </a:b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2193073"/>
            <a:ext cx="8520600" cy="2375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Arial" panose="020B0604020202020204" pitchFamily="34" charset="0"/>
              </a:rPr>
              <a:t>Estudo</a:t>
            </a:r>
            <a:r>
              <a:rPr lang="en-GB" sz="1600" dirty="0">
                <a:latin typeface="Arial" panose="020B0604020202020204" pitchFamily="34" charset="0"/>
              </a:rPr>
              <a:t> de rotas </a:t>
            </a:r>
            <a:r>
              <a:rPr lang="en-GB" sz="1600" dirty="0" err="1">
                <a:latin typeface="Arial" panose="020B0604020202020204" pitchFamily="34" charset="0"/>
              </a:rPr>
              <a:t>previamente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definidas</a:t>
            </a:r>
            <a:r>
              <a:rPr lang="en-GB" sz="1600" dirty="0">
                <a:latin typeface="Arial" panose="020B0604020202020204" pitchFamily="34" charset="0"/>
              </a:rPr>
              <a:t>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Arial" panose="020B0604020202020204" pitchFamily="34" charset="0"/>
              </a:rPr>
              <a:t>Prever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padrões</a:t>
            </a:r>
            <a:r>
              <a:rPr lang="en-GB" sz="1600" dirty="0">
                <a:latin typeface="Arial" panose="020B0604020202020204" pitchFamily="34" charset="0"/>
              </a:rPr>
              <a:t> de </a:t>
            </a:r>
            <a:r>
              <a:rPr lang="en-GB" sz="1600" dirty="0" err="1">
                <a:latin typeface="Arial" panose="020B0604020202020204" pitchFamily="34" charset="0"/>
              </a:rPr>
              <a:t>trânsito</a:t>
            </a:r>
            <a:r>
              <a:rPr lang="en-GB" sz="1600" dirty="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5</a:t>
            </a:r>
            <a:endParaRPr b="1" dirty="0"/>
          </a:p>
        </p:txBody>
      </p:sp>
      <p:sp>
        <p:nvSpPr>
          <p:cNvPr id="2" name="Google Shape;66;p14">
            <a:extLst>
              <a:ext uri="{FF2B5EF4-FFF2-40B4-BE49-F238E27FC236}">
                <a16:creationId xmlns:a16="http://schemas.microsoft.com/office/drawing/2014/main" id="{515B7332-78D6-17D6-A139-4C0C480C26FE}"/>
              </a:ext>
            </a:extLst>
          </p:cNvPr>
          <p:cNvSpPr/>
          <p:nvPr/>
        </p:nvSpPr>
        <p:spPr>
          <a:xfrm>
            <a:off x="8832300" y="4786800"/>
            <a:ext cx="40091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12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977187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pt-PT" b="1" dirty="0">
                <a:solidFill>
                  <a:schemeClr val="lt1"/>
                </a:solidFill>
              </a:rPr>
              <a:t>Propostas de </a:t>
            </a:r>
            <a:r>
              <a:rPr lang="pt-PT" b="1" dirty="0" err="1">
                <a:solidFill>
                  <a:schemeClr val="lt1"/>
                </a:solidFill>
              </a:rPr>
              <a:t>routing</a:t>
            </a:r>
            <a:r>
              <a:rPr lang="pt-PT" b="1" dirty="0">
                <a:solidFill>
                  <a:schemeClr val="lt1"/>
                </a:solidFill>
              </a:rPr>
              <a:t> – </a:t>
            </a:r>
            <a:r>
              <a:rPr lang="pt-PT" b="1" dirty="0" err="1">
                <a:solidFill>
                  <a:schemeClr val="lt1"/>
                </a:solidFill>
              </a:rPr>
              <a:t>Message</a:t>
            </a:r>
            <a:r>
              <a:rPr lang="pt-PT" b="1" dirty="0">
                <a:solidFill>
                  <a:schemeClr val="lt1"/>
                </a:solidFill>
              </a:rPr>
              <a:t> </a:t>
            </a:r>
            <a:r>
              <a:rPr lang="pt-PT" b="1" dirty="0" err="1">
                <a:solidFill>
                  <a:schemeClr val="lt1"/>
                </a:solidFill>
              </a:rPr>
              <a:t>forwarding</a:t>
            </a:r>
            <a:r>
              <a:rPr lang="pt-PT" b="1" dirty="0">
                <a:solidFill>
                  <a:schemeClr val="lt1"/>
                </a:solidFill>
              </a:rPr>
              <a:t> </a:t>
            </a:r>
            <a:r>
              <a:rPr lang="pt-PT" b="1" dirty="0" err="1">
                <a:solidFill>
                  <a:schemeClr val="lt1"/>
                </a:solidFill>
              </a:rPr>
              <a:t>probability</a:t>
            </a:r>
            <a:br>
              <a:rPr lang="en-GB" sz="2800" dirty="0">
                <a:effectLst/>
                <a:latin typeface="Arial" panose="020B0604020202020204" pitchFamily="34" charset="0"/>
              </a:rPr>
            </a:b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2200507"/>
            <a:ext cx="8520600" cy="23683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Arial" panose="020B0604020202020204" pitchFamily="34" charset="0"/>
              </a:rPr>
              <a:t>Calculam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probabilidade</a:t>
            </a:r>
            <a:r>
              <a:rPr lang="en-GB" sz="1600" dirty="0">
                <a:latin typeface="Arial" panose="020B0604020202020204" pitchFamily="34" charset="0"/>
              </a:rPr>
              <a:t> de </a:t>
            </a:r>
            <a:r>
              <a:rPr lang="en-GB" sz="1600" dirty="0" err="1">
                <a:latin typeface="Arial" panose="020B0604020202020204" pitchFamily="34" charset="0"/>
              </a:rPr>
              <a:t>uma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mensagem</a:t>
            </a:r>
            <a:r>
              <a:rPr lang="en-GB" sz="1600" dirty="0">
                <a:latin typeface="Arial" panose="020B0604020202020204" pitchFamily="34" charset="0"/>
              </a:rPr>
              <a:t> ser </a:t>
            </a:r>
            <a:r>
              <a:rPr lang="en-GB" sz="1600" dirty="0" err="1">
                <a:latin typeface="Arial" panose="020B0604020202020204" pitchFamily="34" charset="0"/>
              </a:rPr>
              <a:t>entregue</a:t>
            </a:r>
            <a:r>
              <a:rPr lang="en-GB" sz="1600" dirty="0">
                <a:latin typeface="Arial" panose="020B0604020202020204" pitchFamily="34" charset="0"/>
              </a:rPr>
              <a:t>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effectLst/>
                <a:latin typeface="Arial" panose="020B0604020202020204" pitchFamily="34" charset="0"/>
              </a:rPr>
              <a:t>Densidade</a:t>
            </a:r>
            <a:r>
              <a:rPr lang="en-GB" sz="1600" dirty="0">
                <a:effectLst/>
                <a:latin typeface="Arial" panose="020B0604020202020204" pitchFamily="34" charset="0"/>
              </a:rPr>
              <a:t> de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veículos</a:t>
            </a:r>
            <a:r>
              <a:rPr lang="en-GB" sz="1600" dirty="0">
                <a:effectLst/>
                <a:latin typeface="Arial" panose="020B0604020202020204" pitchFamily="34" charset="0"/>
              </a:rPr>
              <a:t>,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distância</a:t>
            </a:r>
            <a:r>
              <a:rPr lang="en-GB" sz="1600" dirty="0">
                <a:effectLst/>
                <a:latin typeface="Arial" panose="020B0604020202020204" pitchFamily="34" charset="0"/>
              </a:rPr>
              <a:t> entre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veículos</a:t>
            </a:r>
            <a:r>
              <a:rPr lang="en-GB" sz="1600" dirty="0">
                <a:effectLst/>
                <a:latin typeface="Arial" panose="020B0604020202020204" pitchFamily="34" charset="0"/>
              </a:rPr>
              <a:t>,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histórico</a:t>
            </a:r>
            <a:r>
              <a:rPr lang="en-GB" sz="1600" dirty="0">
                <a:effectLst/>
                <a:latin typeface="Arial" panose="020B0604020202020204" pitchFamily="34" charset="0"/>
              </a:rPr>
              <a:t> de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encontros</a:t>
            </a:r>
            <a:r>
              <a:rPr lang="en-GB" sz="1600" dirty="0">
                <a:effectLst/>
                <a:latin typeface="Arial" panose="020B0604020202020204" pitchFamily="34" charset="0"/>
              </a:rPr>
              <a:t> com outros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veículos</a:t>
            </a:r>
            <a:r>
              <a:rPr lang="en-GB" sz="1600" dirty="0">
                <a:effectLst/>
                <a:latin typeface="Arial" panose="020B0604020202020204" pitchFamily="34" charset="0"/>
              </a:rPr>
              <a:t>.</a:t>
            </a:r>
            <a:endParaRPr lang="en-GB" sz="1600" dirty="0">
              <a:latin typeface="Arial" panose="020B0604020202020204" pitchFamily="34" charset="0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5</a:t>
            </a:r>
            <a:endParaRPr b="1" dirty="0"/>
          </a:p>
        </p:txBody>
      </p:sp>
      <p:sp>
        <p:nvSpPr>
          <p:cNvPr id="3" name="Google Shape;66;p14">
            <a:extLst>
              <a:ext uri="{FF2B5EF4-FFF2-40B4-BE49-F238E27FC236}">
                <a16:creationId xmlns:a16="http://schemas.microsoft.com/office/drawing/2014/main" id="{C93D3A1D-2EFB-30E2-1F8D-92B6A70880C5}"/>
              </a:ext>
            </a:extLst>
          </p:cNvPr>
          <p:cNvSpPr/>
          <p:nvPr/>
        </p:nvSpPr>
        <p:spPr>
          <a:xfrm>
            <a:off x="8832300" y="4786800"/>
            <a:ext cx="40091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13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910244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pt-PT" b="1" dirty="0">
                <a:solidFill>
                  <a:schemeClr val="lt1"/>
                </a:solidFill>
              </a:rPr>
              <a:t>Propostas de </a:t>
            </a:r>
            <a:r>
              <a:rPr lang="pt-PT" b="1" dirty="0" err="1">
                <a:solidFill>
                  <a:schemeClr val="lt1"/>
                </a:solidFill>
              </a:rPr>
              <a:t>routing</a:t>
            </a:r>
            <a:r>
              <a:rPr lang="pt-PT" b="1" dirty="0">
                <a:solidFill>
                  <a:schemeClr val="lt1"/>
                </a:solidFill>
              </a:rPr>
              <a:t> – Link </a:t>
            </a:r>
            <a:r>
              <a:rPr lang="pt-PT" b="1" dirty="0" err="1">
                <a:solidFill>
                  <a:schemeClr val="lt1"/>
                </a:solidFill>
              </a:rPr>
              <a:t>stability</a:t>
            </a:r>
            <a:br>
              <a:rPr lang="en-GB" sz="2800" dirty="0">
                <a:effectLst/>
                <a:latin typeface="Arial" panose="020B0604020202020204" pitchFamily="34" charset="0"/>
              </a:rPr>
            </a:b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2259979"/>
            <a:ext cx="8520600" cy="23088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effectLst/>
                <a:latin typeface="Arial" panose="020B0604020202020204" pitchFamily="34" charset="0"/>
              </a:rPr>
              <a:t>Focam</a:t>
            </a:r>
            <a:r>
              <a:rPr lang="en-GB" sz="1600" dirty="0">
                <a:effectLst/>
                <a:latin typeface="Arial" panose="020B0604020202020204" pitchFamily="34" charset="0"/>
              </a:rPr>
              <a:t>-se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em</a:t>
            </a:r>
            <a:r>
              <a:rPr lang="en-GB" sz="1600" dirty="0">
                <a:effectLst/>
                <a:latin typeface="Arial" panose="020B0604020202020204" pitchFamily="34" charset="0"/>
              </a:rPr>
              <a:t>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manter</a:t>
            </a:r>
            <a:r>
              <a:rPr lang="en-GB" sz="1600" dirty="0">
                <a:effectLst/>
                <a:latin typeface="Arial" panose="020B0604020202020204" pitchFamily="34" charset="0"/>
              </a:rPr>
              <a:t>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ligações</a:t>
            </a:r>
            <a:r>
              <a:rPr lang="en-GB" sz="1600" dirty="0">
                <a:effectLst/>
                <a:latin typeface="Arial" panose="020B0604020202020204" pitchFamily="34" charset="0"/>
              </a:rPr>
              <a:t>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estáveis</a:t>
            </a:r>
            <a:r>
              <a:rPr lang="en-GB" sz="1600" dirty="0">
                <a:effectLst/>
                <a:latin typeface="Arial" panose="020B0604020202020204" pitchFamily="34" charset="0"/>
              </a:rPr>
              <a:t>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Arial" panose="020B0604020202020204" pitchFamily="34" charset="0"/>
              </a:rPr>
              <a:t>Procurar</a:t>
            </a:r>
            <a:r>
              <a:rPr lang="en-GB" sz="1600" dirty="0">
                <a:latin typeface="Arial" panose="020B0604020202020204" pitchFamily="34" charset="0"/>
              </a:rPr>
              <a:t> </a:t>
            </a:r>
            <a:r>
              <a:rPr lang="en-GB" sz="1600" dirty="0" err="1">
                <a:latin typeface="Arial" panose="020B0604020202020204" pitchFamily="34" charset="0"/>
              </a:rPr>
              <a:t>uma</a:t>
            </a:r>
            <a:r>
              <a:rPr lang="en-GB" sz="1600" dirty="0">
                <a:latin typeface="Arial" panose="020B0604020202020204" pitchFamily="34" charset="0"/>
              </a:rPr>
              <a:t> nova rota antes da </a:t>
            </a:r>
            <a:r>
              <a:rPr lang="en-GB" sz="1600" dirty="0" err="1">
                <a:latin typeface="Arial" panose="020B0604020202020204" pitchFamily="34" charset="0"/>
              </a:rPr>
              <a:t>ligação</a:t>
            </a:r>
            <a:r>
              <a:rPr lang="en-GB" sz="1600" dirty="0">
                <a:latin typeface="Arial" panose="020B0604020202020204" pitchFamily="34" charset="0"/>
              </a:rPr>
              <a:t> ser </a:t>
            </a:r>
            <a:r>
              <a:rPr lang="en-GB" sz="1600" dirty="0" err="1">
                <a:latin typeface="Arial" panose="020B0604020202020204" pitchFamily="34" charset="0"/>
              </a:rPr>
              <a:t>desfeita</a:t>
            </a:r>
            <a:r>
              <a:rPr lang="en-GB" sz="1600" dirty="0">
                <a:latin typeface="Arial" panose="020B0604020202020204" pitchFamily="34" charset="0"/>
              </a:rPr>
              <a:t>.</a:t>
            </a:r>
            <a:endParaRPr lang="en-GB" sz="1600" dirty="0">
              <a:effectLst/>
              <a:latin typeface="Arial" panose="020B0604020202020204" pitchFamily="34" charset="0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5</a:t>
            </a:r>
            <a:endParaRPr b="1" dirty="0"/>
          </a:p>
        </p:txBody>
      </p:sp>
      <p:sp>
        <p:nvSpPr>
          <p:cNvPr id="2" name="Google Shape;66;p14">
            <a:extLst>
              <a:ext uri="{FF2B5EF4-FFF2-40B4-BE49-F238E27FC236}">
                <a16:creationId xmlns:a16="http://schemas.microsoft.com/office/drawing/2014/main" id="{02910D0E-77B3-BF40-3787-DD278740386C}"/>
              </a:ext>
            </a:extLst>
          </p:cNvPr>
          <p:cNvSpPr/>
          <p:nvPr/>
        </p:nvSpPr>
        <p:spPr>
          <a:xfrm>
            <a:off x="8832300" y="4786800"/>
            <a:ext cx="40091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14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382103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chemeClr val="lt1"/>
                </a:solidFill>
              </a:rPr>
              <a:t>Discussão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latin typeface="WHDNLP_txsys"/>
              </a:rPr>
              <a:t>VANETs para </a:t>
            </a:r>
            <a:r>
              <a:rPr lang="en-GB" sz="1600" dirty="0" err="1">
                <a:latin typeface="WHDNLP_txsys"/>
              </a:rPr>
              <a:t>quando</a:t>
            </a:r>
            <a:r>
              <a:rPr lang="en-GB" sz="1600" dirty="0">
                <a:latin typeface="WHDNLP_txsys"/>
              </a:rPr>
              <a:t>?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latin typeface="WHDNLP_txsys"/>
              </a:rPr>
              <a:t>Surge pela </a:t>
            </a:r>
            <a:r>
              <a:rPr lang="en-GB" sz="1600" dirty="0" err="1">
                <a:latin typeface="WHDNLP_txsys"/>
              </a:rPr>
              <a:t>primeira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vez</a:t>
            </a:r>
            <a:r>
              <a:rPr lang="en-GB" sz="1600" dirty="0">
                <a:latin typeface="WHDNLP_txsys"/>
              </a:rPr>
              <a:t> o </a:t>
            </a:r>
            <a:r>
              <a:rPr lang="en-GB" sz="1600" dirty="0" err="1">
                <a:latin typeface="WHDNLP_txsys"/>
              </a:rPr>
              <a:t>termo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em</a:t>
            </a:r>
            <a:r>
              <a:rPr lang="en-GB" sz="1600" dirty="0">
                <a:latin typeface="WHDNLP_txsys"/>
              </a:rPr>
              <a:t> 2001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latin typeface="WHDNLP_txsys"/>
              </a:rPr>
              <a:t>Car 2 Car (</a:t>
            </a:r>
            <a:r>
              <a:rPr lang="en-GB" sz="1600" dirty="0" err="1">
                <a:latin typeface="WHDNLP_txsys"/>
              </a:rPr>
              <a:t>fundando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em</a:t>
            </a:r>
            <a:r>
              <a:rPr lang="en-GB" sz="1600" dirty="0">
                <a:latin typeface="WHDNLP_txsys"/>
              </a:rPr>
              <a:t> 2002) – “</a:t>
            </a:r>
            <a:r>
              <a:rPr lang="en-GB" sz="1600" dirty="0"/>
              <a:t>aims at assisting towards accident free traffic (vision zero) at the earliest possible date”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/>
              <a:t>Vão</a:t>
            </a:r>
            <a:r>
              <a:rPr lang="en-GB" sz="1600" dirty="0"/>
              <a:t> </a:t>
            </a:r>
            <a:r>
              <a:rPr lang="en-GB" sz="1600" dirty="0" err="1"/>
              <a:t>sendo</a:t>
            </a:r>
            <a:r>
              <a:rPr lang="en-GB" sz="1600" dirty="0"/>
              <a:t> </a:t>
            </a:r>
            <a:r>
              <a:rPr lang="en-GB" sz="1600" dirty="0" err="1"/>
              <a:t>implementados</a:t>
            </a:r>
            <a:r>
              <a:rPr lang="en-GB" sz="1600" dirty="0"/>
              <a:t> </a:t>
            </a:r>
            <a:r>
              <a:rPr lang="en-GB" sz="1600" dirty="0" err="1"/>
              <a:t>nos</a:t>
            </a:r>
            <a:r>
              <a:rPr lang="en-GB" sz="1600" dirty="0"/>
              <a:t> </a:t>
            </a:r>
            <a:r>
              <a:rPr lang="en-GB" sz="1600" dirty="0" err="1"/>
              <a:t>carros</a:t>
            </a:r>
            <a:r>
              <a:rPr lang="en-GB" sz="1600" dirty="0"/>
              <a:t> </a:t>
            </a:r>
            <a:r>
              <a:rPr lang="en-GB" sz="1600" dirty="0" err="1"/>
              <a:t>mecanismos</a:t>
            </a:r>
            <a:r>
              <a:rPr lang="en-GB" sz="1600" dirty="0"/>
              <a:t> de </a:t>
            </a:r>
            <a:r>
              <a:rPr lang="en-GB" sz="1600" dirty="0" err="1"/>
              <a:t>comunicação</a:t>
            </a:r>
            <a:r>
              <a:rPr lang="en-GB" sz="1600" dirty="0"/>
              <a:t> de forma gradual.</a:t>
            </a:r>
            <a:endParaRPr lang="en-GB" sz="1600" dirty="0">
              <a:latin typeface="WHDNLP_txsys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5</a:t>
            </a:r>
            <a:endParaRPr b="1" dirty="0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EC544DD-946D-2CE1-3D67-67A3F0FB5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3767" y="2934164"/>
            <a:ext cx="2536466" cy="1056861"/>
          </a:xfrm>
          <a:prstGeom prst="rect">
            <a:avLst/>
          </a:prstGeom>
        </p:spPr>
      </p:pic>
      <p:sp>
        <p:nvSpPr>
          <p:cNvPr id="2" name="Google Shape;66;p14">
            <a:extLst>
              <a:ext uri="{FF2B5EF4-FFF2-40B4-BE49-F238E27FC236}">
                <a16:creationId xmlns:a16="http://schemas.microsoft.com/office/drawing/2014/main" id="{DE268A88-4FC6-CE5B-E38E-B2EB60B12D32}"/>
              </a:ext>
            </a:extLst>
          </p:cNvPr>
          <p:cNvSpPr/>
          <p:nvPr/>
        </p:nvSpPr>
        <p:spPr>
          <a:xfrm>
            <a:off x="8832300" y="4786800"/>
            <a:ext cx="40091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15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28973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chemeClr val="lt1"/>
                </a:solidFill>
              </a:rPr>
              <a:t>Introdução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latin typeface="WHDNLP_txsys"/>
              </a:rPr>
              <a:t>VANETs </a:t>
            </a:r>
            <a:r>
              <a:rPr lang="en-GB" sz="1600" dirty="0" err="1">
                <a:latin typeface="WHDNLP_txsys"/>
              </a:rPr>
              <a:t>são</a:t>
            </a:r>
            <a:r>
              <a:rPr lang="en-GB" sz="1600" dirty="0">
                <a:latin typeface="WHDNLP_txsys"/>
              </a:rPr>
              <a:t> redes </a:t>
            </a:r>
            <a:r>
              <a:rPr lang="en-GB" sz="1600" dirty="0" err="1">
                <a:latin typeface="WHDNLP_txsys"/>
              </a:rPr>
              <a:t>móveis</a:t>
            </a:r>
            <a:r>
              <a:rPr lang="en-GB" sz="1600" dirty="0">
                <a:latin typeface="WHDNLP_txsys"/>
              </a:rPr>
              <a:t> que se </a:t>
            </a:r>
            <a:r>
              <a:rPr lang="en-GB" sz="1600" dirty="0" err="1">
                <a:latin typeface="WHDNLP_txsys"/>
              </a:rPr>
              <a:t>caracterizam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por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diferentes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tipos</a:t>
            </a:r>
            <a:r>
              <a:rPr lang="en-GB" sz="1600" dirty="0">
                <a:latin typeface="WHDNLP_txsys"/>
              </a:rPr>
              <a:t> de </a:t>
            </a:r>
            <a:r>
              <a:rPr lang="en-GB" sz="1600" dirty="0" err="1">
                <a:latin typeface="WHDNLP_txsys"/>
              </a:rPr>
              <a:t>ligações</a:t>
            </a:r>
            <a:r>
              <a:rPr lang="en-GB" sz="1600" dirty="0">
                <a:latin typeface="WHDNLP_txsys"/>
              </a:rPr>
              <a:t>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latin typeface="WHDNLP_txsys"/>
              </a:rPr>
              <a:t>Uma rede de </a:t>
            </a:r>
            <a:r>
              <a:rPr lang="en-GB" sz="1600" dirty="0" err="1">
                <a:latin typeface="WHDNLP_txsys"/>
              </a:rPr>
              <a:t>sensores</a:t>
            </a:r>
            <a:r>
              <a:rPr lang="en-GB" sz="1600" dirty="0">
                <a:latin typeface="WHDNLP_txsys"/>
              </a:rPr>
              <a:t> (</a:t>
            </a:r>
            <a:r>
              <a:rPr lang="en-GB" sz="1600" dirty="0" err="1">
                <a:latin typeface="WHDNLP_txsys"/>
              </a:rPr>
              <a:t>veículos</a:t>
            </a:r>
            <a:r>
              <a:rPr lang="en-GB" sz="1600" dirty="0">
                <a:latin typeface="WHDNLP_txsys"/>
              </a:rPr>
              <a:t>) que </a:t>
            </a:r>
            <a:r>
              <a:rPr lang="en-GB" sz="1600" dirty="0" err="1">
                <a:latin typeface="WHDNLP_txsys"/>
              </a:rPr>
              <a:t>partilham</a:t>
            </a:r>
            <a:r>
              <a:rPr lang="en-GB" sz="1600" dirty="0">
                <a:latin typeface="WHDNLP_txsys"/>
              </a:rPr>
              <a:t> e </a:t>
            </a:r>
            <a:r>
              <a:rPr lang="en-GB" sz="1600" dirty="0" err="1">
                <a:latin typeface="WHDNLP_txsys"/>
              </a:rPr>
              <a:t>interligam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informação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sobre</a:t>
            </a:r>
            <a:r>
              <a:rPr lang="en-GB" sz="1600" dirty="0">
                <a:latin typeface="WHDNLP_txsys"/>
              </a:rPr>
              <a:t> o </a:t>
            </a:r>
            <a:r>
              <a:rPr lang="en-GB" sz="1600" dirty="0" err="1">
                <a:latin typeface="WHDNLP_txsys"/>
              </a:rPr>
              <a:t>meio</a:t>
            </a:r>
            <a:r>
              <a:rPr lang="en-GB" sz="1600" dirty="0">
                <a:latin typeface="WHDNLP_txsys"/>
              </a:rPr>
              <a:t>.</a:t>
            </a: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2</a:t>
            </a:r>
            <a:endParaRPr b="1" dirty="0"/>
          </a:p>
        </p:txBody>
      </p:sp>
      <p:pic>
        <p:nvPicPr>
          <p:cNvPr id="5" name="Picture 4" descr="A high angle view of cars on a road&#10;&#10;Description automatically generated with medium confidence">
            <a:extLst>
              <a:ext uri="{FF2B5EF4-FFF2-40B4-BE49-F238E27FC236}">
                <a16:creationId xmlns:a16="http://schemas.microsoft.com/office/drawing/2014/main" id="{83022FED-3853-C86F-4963-A68378C0C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449" y="1902786"/>
            <a:ext cx="3811565" cy="1998954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CB2D2FC-1D94-6B19-E658-909F4542F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986" y="2448273"/>
            <a:ext cx="3098333" cy="188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60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chemeClr val="lt1"/>
                </a:solidFill>
              </a:rPr>
              <a:t>Principais objetivos – Monitorização e controlo 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indent="-336550">
              <a:buSzPts val="1700"/>
            </a:pPr>
            <a:r>
              <a:rPr lang="en-GB" sz="1600" dirty="0" err="1">
                <a:latin typeface="WHDNLP_txsys"/>
              </a:rPr>
              <a:t>Identificar</a:t>
            </a:r>
            <a:r>
              <a:rPr lang="en-GB" sz="1600" dirty="0">
                <a:latin typeface="WHDNLP_txsys"/>
              </a:rPr>
              <a:t> e </a:t>
            </a:r>
            <a:r>
              <a:rPr lang="en-GB" sz="1600" dirty="0" err="1">
                <a:latin typeface="WHDNLP_txsys"/>
              </a:rPr>
              <a:t>prevenir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situações</a:t>
            </a:r>
            <a:r>
              <a:rPr lang="en-GB" sz="1600" dirty="0">
                <a:latin typeface="WHDNLP_txsys"/>
              </a:rPr>
              <a:t> de </a:t>
            </a:r>
            <a:r>
              <a:rPr lang="en-GB" sz="1600" dirty="0" err="1">
                <a:latin typeface="WHDNLP_txsys"/>
              </a:rPr>
              <a:t>congestionamento</a:t>
            </a:r>
            <a:endParaRPr lang="en-GB" sz="1600" dirty="0">
              <a:latin typeface="WHDNLP_txsys"/>
            </a:endParaRPr>
          </a:p>
          <a:p>
            <a:pPr indent="-336550">
              <a:buSzPts val="1700"/>
            </a:pPr>
            <a:r>
              <a:rPr lang="en-GB" sz="1600" dirty="0" err="1">
                <a:latin typeface="WHDNLP_txsys"/>
              </a:rPr>
              <a:t>Avaliar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condições</a:t>
            </a:r>
            <a:r>
              <a:rPr lang="en-GB" sz="1600" dirty="0">
                <a:latin typeface="WHDNLP_txsys"/>
              </a:rPr>
              <a:t> das </a:t>
            </a:r>
            <a:r>
              <a:rPr lang="en-GB" sz="1600" dirty="0" err="1">
                <a:latin typeface="WHDNLP_txsys"/>
              </a:rPr>
              <a:t>estradas</a:t>
            </a:r>
            <a:endParaRPr lang="en-GB" sz="1600" dirty="0">
              <a:latin typeface="WHDNLP_txsys"/>
            </a:endParaRPr>
          </a:p>
          <a:p>
            <a:pPr indent="-336550">
              <a:buSzPts val="1700"/>
            </a:pPr>
            <a:r>
              <a:rPr lang="en-GB" sz="1600" dirty="0" err="1">
                <a:latin typeface="WHDNLP_txsys"/>
              </a:rPr>
              <a:t>Identificar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situações</a:t>
            </a:r>
            <a:r>
              <a:rPr lang="en-GB" sz="1600" dirty="0">
                <a:latin typeface="WHDNLP_txsys"/>
              </a:rPr>
              <a:t> de </a:t>
            </a:r>
            <a:r>
              <a:rPr lang="en-GB" sz="1600" dirty="0" err="1">
                <a:latin typeface="WHDNLP_txsys"/>
              </a:rPr>
              <a:t>acidente</a:t>
            </a:r>
            <a:r>
              <a:rPr lang="en-GB" sz="1600" dirty="0">
                <a:latin typeface="WHDNLP_txsys"/>
              </a:rPr>
              <a:t> </a:t>
            </a:r>
          </a:p>
          <a:p>
            <a:pPr indent="-336550">
              <a:buSzPts val="1700"/>
            </a:pPr>
            <a:r>
              <a:rPr lang="en-GB" sz="1600" dirty="0" err="1">
                <a:latin typeface="WHDNLP_txsys"/>
              </a:rPr>
              <a:t>Emergências</a:t>
            </a:r>
            <a:endParaRPr lang="en-GB" sz="1600" dirty="0">
              <a:latin typeface="WHDNLP_txsys"/>
            </a:endParaRPr>
          </a:p>
          <a:p>
            <a:pPr indent="-336550">
              <a:buSzPts val="1700"/>
            </a:pPr>
            <a:endParaRPr lang="en-GB" sz="1600" dirty="0">
              <a:latin typeface="WHDNLP_txsys"/>
            </a:endParaRPr>
          </a:p>
          <a:p>
            <a:pPr indent="-336550">
              <a:buSzPts val="1700"/>
            </a:pPr>
            <a:endParaRPr lang="en-GB" sz="1600" dirty="0">
              <a:latin typeface="WHDNLP_txsys"/>
            </a:endParaRPr>
          </a:p>
          <a:p>
            <a:pPr indent="-336550">
              <a:buSzPts val="1700"/>
            </a:pPr>
            <a:endParaRPr lang="en-GB" sz="1600" dirty="0">
              <a:latin typeface="WHDNLP_txsys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lang="en-GB" sz="1600" dirty="0">
              <a:latin typeface="WHDNLP_txsys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3</a:t>
            </a:r>
            <a:endParaRPr b="1" dirty="0"/>
          </a:p>
        </p:txBody>
      </p:sp>
      <p:pic>
        <p:nvPicPr>
          <p:cNvPr id="2" name="Picture 1" descr="A picture containing road&#10;&#10;Description automatically generated">
            <a:extLst>
              <a:ext uri="{FF2B5EF4-FFF2-40B4-BE49-F238E27FC236}">
                <a16:creationId xmlns:a16="http://schemas.microsoft.com/office/drawing/2014/main" id="{03603ADB-A106-7151-E61F-4FC18171A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0727" y="1696471"/>
            <a:ext cx="3588642" cy="17505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214F97-C5EB-320D-5F5D-C1B6CCC5E5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4" t="6969" r="1750" b="10194"/>
          <a:stretch/>
        </p:blipFill>
        <p:spPr>
          <a:xfrm>
            <a:off x="905345" y="2651263"/>
            <a:ext cx="2930608" cy="183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577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chemeClr val="lt1"/>
                </a:solidFill>
              </a:rPr>
              <a:t>Principais objetivos – Segurança rodoviária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WHDNLP_txsys"/>
              </a:rPr>
              <a:t>Interseções</a:t>
            </a:r>
            <a:endParaRPr lang="en-GB" sz="1600" dirty="0">
              <a:latin typeface="WHDNLP_txsys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latin typeface="WHDNLP_txsys"/>
              </a:rPr>
              <a:t>Blind crossing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WHDNLP_txsys"/>
              </a:rPr>
              <a:t>Ultrapassagens</a:t>
            </a:r>
            <a:endParaRPr lang="en-GB" sz="1600" dirty="0">
              <a:latin typeface="WHDNLP_txsys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4</a:t>
            </a:r>
            <a:endParaRPr b="1" dirty="0"/>
          </a:p>
        </p:txBody>
      </p:sp>
      <p:pic>
        <p:nvPicPr>
          <p:cNvPr id="3" name="Picture 2" descr="A picture containing text, road, way, scene&#10;&#10;Description automatically generated">
            <a:extLst>
              <a:ext uri="{FF2B5EF4-FFF2-40B4-BE49-F238E27FC236}">
                <a16:creationId xmlns:a16="http://schemas.microsoft.com/office/drawing/2014/main" id="{6631D06D-E0BA-DA52-6690-BF872FA3DA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14" r="2183" b="10786"/>
          <a:stretch/>
        </p:blipFill>
        <p:spPr>
          <a:xfrm>
            <a:off x="5360339" y="1391478"/>
            <a:ext cx="3059818" cy="1971394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A2DDEF9-845E-E72D-868A-9591BB0A04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12" t="1752" r="7270" b="4735"/>
          <a:stretch/>
        </p:blipFill>
        <p:spPr>
          <a:xfrm>
            <a:off x="914402" y="2298694"/>
            <a:ext cx="2615978" cy="227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14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chemeClr val="lt1"/>
                </a:solidFill>
              </a:rPr>
              <a:t>Desafios - Segurança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631368" y="1667766"/>
            <a:ext cx="3554056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effectLst/>
                <a:latin typeface="Arial" panose="020B0604020202020204" pitchFamily="34" charset="0"/>
              </a:rPr>
              <a:t>Requisitos</a:t>
            </a:r>
            <a:r>
              <a:rPr lang="en-GB" sz="1600" dirty="0">
                <a:effectLst/>
                <a:latin typeface="Arial" panose="020B0604020202020204" pitchFamily="34" charset="0"/>
              </a:rPr>
              <a:t>: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-GB" sz="1600" dirty="0" err="1">
                <a:effectLst/>
                <a:latin typeface="Arial" panose="020B0604020202020204" pitchFamily="34" charset="0"/>
              </a:rPr>
              <a:t>Autenticação</a:t>
            </a:r>
            <a:r>
              <a:rPr lang="en-GB" sz="1600" dirty="0">
                <a:effectLst/>
                <a:latin typeface="Arial" panose="020B0604020202020204" pitchFamily="34" charset="0"/>
              </a:rPr>
              <a:t> e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acessibilidade</a:t>
            </a:r>
            <a:endParaRPr lang="en-GB" sz="1600" dirty="0">
              <a:effectLst/>
              <a:latin typeface="Arial" panose="020B0604020202020204" pitchFamily="34" charset="0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-GB" sz="1600" dirty="0" err="1">
                <a:effectLst/>
                <a:latin typeface="Arial" panose="020B0604020202020204" pitchFamily="34" charset="0"/>
              </a:rPr>
              <a:t>Confidencialidade</a:t>
            </a:r>
            <a:endParaRPr lang="en-GB" sz="1600" dirty="0">
              <a:latin typeface="Arial" panose="020B0604020202020204" pitchFamily="34" charset="0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-GB" sz="1600" dirty="0" err="1">
                <a:effectLst/>
                <a:latin typeface="Arial" panose="020B0604020202020204" pitchFamily="34" charset="0"/>
              </a:rPr>
              <a:t>Disponibilidade</a:t>
            </a:r>
            <a:endParaRPr lang="en-GB" sz="1600" dirty="0">
              <a:effectLst/>
              <a:latin typeface="Arial" panose="020B0604020202020204" pitchFamily="34" charset="0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-GB" sz="1600" dirty="0" err="1">
                <a:effectLst/>
                <a:latin typeface="Arial" panose="020B0604020202020204" pitchFamily="34" charset="0"/>
              </a:rPr>
              <a:t>Armazenamento</a:t>
            </a:r>
            <a:r>
              <a:rPr lang="en-GB" sz="1600" dirty="0">
                <a:effectLst/>
                <a:latin typeface="Arial" panose="020B0604020202020204" pitchFamily="34" charset="0"/>
              </a:rPr>
              <a:t> de dados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lang="en-GB" sz="1600" dirty="0">
              <a:effectLst/>
              <a:latin typeface="Arial" panose="020B0604020202020204" pitchFamily="34" charset="0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5</a:t>
            </a:r>
            <a:endParaRPr b="1" dirty="0"/>
          </a:p>
        </p:txBody>
      </p:sp>
      <p:sp>
        <p:nvSpPr>
          <p:cNvPr id="2" name="Google Shape;64;p14">
            <a:extLst>
              <a:ext uri="{FF2B5EF4-FFF2-40B4-BE49-F238E27FC236}">
                <a16:creationId xmlns:a16="http://schemas.microsoft.com/office/drawing/2014/main" id="{9C5359F6-81EF-BE9A-6D87-9C5D97D34309}"/>
              </a:ext>
            </a:extLst>
          </p:cNvPr>
          <p:cNvSpPr txBox="1">
            <a:spLocks/>
          </p:cNvSpPr>
          <p:nvPr/>
        </p:nvSpPr>
        <p:spPr>
          <a:xfrm>
            <a:off x="5169915" y="1370400"/>
            <a:ext cx="3554056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0650" indent="0">
              <a:buSzPts val="1700"/>
              <a:buNone/>
            </a:pPr>
            <a:endParaRPr lang="en-GB" sz="1600" dirty="0">
              <a:latin typeface="Arial" panose="020B0604020202020204" pitchFamily="34" charset="0"/>
            </a:endParaRPr>
          </a:p>
          <a:p>
            <a:pPr indent="-336550">
              <a:buSzPts val="1700"/>
            </a:pPr>
            <a:r>
              <a:rPr lang="en-GB" sz="1600" dirty="0" err="1">
                <a:latin typeface="Arial" panose="020B0604020202020204" pitchFamily="34" charset="0"/>
              </a:rPr>
              <a:t>Ataques</a:t>
            </a:r>
            <a:r>
              <a:rPr lang="en-GB" sz="1600" dirty="0">
                <a:latin typeface="Arial" panose="020B0604020202020204" pitchFamily="34" charset="0"/>
              </a:rPr>
              <a:t>:</a:t>
            </a:r>
          </a:p>
          <a:p>
            <a:pPr marL="406400" indent="-285750">
              <a:buSzPts val="1700"/>
              <a:buFont typeface="Wingdings" panose="05000000000000000000" pitchFamily="2" charset="2"/>
              <a:buChar char="Ø"/>
            </a:pPr>
            <a:r>
              <a:rPr lang="en-GB" sz="1600" dirty="0">
                <a:latin typeface="Arial" panose="020B0604020202020204" pitchFamily="34" charset="0"/>
              </a:rPr>
              <a:t>DoS Attack</a:t>
            </a:r>
          </a:p>
          <a:p>
            <a:pPr marL="406400" indent="-285750">
              <a:buSzPts val="1700"/>
              <a:buFont typeface="Wingdings" panose="05000000000000000000" pitchFamily="2" charset="2"/>
              <a:buChar char="Ø"/>
            </a:pPr>
            <a:r>
              <a:rPr lang="pt-PT" sz="1600" dirty="0">
                <a:latin typeface="Arial" panose="020B0604020202020204" pitchFamily="34" charset="0"/>
              </a:rPr>
              <a:t>Sybil Attack</a:t>
            </a:r>
            <a:endParaRPr lang="en-GB" sz="1600" dirty="0">
              <a:latin typeface="Arial" panose="020B0604020202020204" pitchFamily="34" charset="0"/>
            </a:endParaRPr>
          </a:p>
          <a:p>
            <a:pPr marL="406400" indent="-285750">
              <a:buSzPts val="1700"/>
              <a:buFont typeface="Wingdings" panose="05000000000000000000" pitchFamily="2" charset="2"/>
              <a:buChar char="Ø"/>
            </a:pPr>
            <a:r>
              <a:rPr lang="en-GB" sz="1600" dirty="0">
                <a:latin typeface="Arial" panose="020B0604020202020204" pitchFamily="34" charset="0"/>
              </a:rPr>
              <a:t>Routing Attack</a:t>
            </a:r>
          </a:p>
          <a:p>
            <a:pPr marL="406400" indent="-285750">
              <a:buSzPts val="1700"/>
              <a:buFont typeface="Wingdings" panose="05000000000000000000" pitchFamily="2" charset="2"/>
              <a:buChar char="Ø"/>
            </a:pPr>
            <a:r>
              <a:rPr lang="en-GB" sz="1600" dirty="0">
                <a:latin typeface="Arial" panose="020B0604020202020204" pitchFamily="34" charset="0"/>
              </a:rPr>
              <a:t>Timing Attack</a:t>
            </a:r>
            <a:endParaRPr lang="en-GB" sz="1600" dirty="0">
              <a:latin typeface="WHDNLP_txsys"/>
            </a:endParaRPr>
          </a:p>
        </p:txBody>
      </p:sp>
    </p:spTree>
    <p:extLst>
      <p:ext uri="{BB962C8B-B14F-4D97-AF65-F5344CB8AC3E}">
        <p14:creationId xmlns:p14="http://schemas.microsoft.com/office/powerpoint/2010/main" val="4214539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chemeClr val="lt1"/>
                </a:solidFill>
              </a:rPr>
              <a:t>Desafios - </a:t>
            </a:r>
            <a:r>
              <a:rPr lang="pt-PT" b="1" dirty="0" err="1">
                <a:solidFill>
                  <a:schemeClr val="lt1"/>
                </a:solidFill>
              </a:rPr>
              <a:t>Routing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WHDNLP_txsys"/>
              </a:rPr>
              <a:t>Vanets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são</a:t>
            </a:r>
            <a:r>
              <a:rPr lang="en-GB" sz="1600" dirty="0">
                <a:latin typeface="WHDNLP_txsys"/>
              </a:rPr>
              <a:t> redes </a:t>
            </a:r>
            <a:r>
              <a:rPr lang="en-GB" sz="1600" dirty="0" err="1">
                <a:latin typeface="WHDNLP_txsys"/>
              </a:rPr>
              <a:t>extremamente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dinâmicas</a:t>
            </a:r>
            <a:r>
              <a:rPr lang="en-GB" sz="1600" dirty="0">
                <a:latin typeface="WHDNLP_txsys"/>
              </a:rPr>
              <a:t>, </a:t>
            </a:r>
            <a:r>
              <a:rPr lang="en-GB" sz="1600" dirty="0" err="1">
                <a:latin typeface="WHDNLP_txsys"/>
              </a:rPr>
              <a:t>grande</a:t>
            </a:r>
            <a:r>
              <a:rPr lang="en-GB" sz="1600" dirty="0">
                <a:latin typeface="WHDNLP_txsys"/>
              </a:rPr>
              <a:t> e </a:t>
            </a:r>
            <a:r>
              <a:rPr lang="en-GB" sz="1600" dirty="0" err="1">
                <a:latin typeface="WHDNLP_txsys"/>
              </a:rPr>
              <a:t>rápida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mobilidade</a:t>
            </a:r>
            <a:r>
              <a:rPr lang="en-GB" sz="1600" dirty="0">
                <a:latin typeface="WHDNLP_txsys"/>
              </a:rPr>
              <a:t> dos </a:t>
            </a:r>
            <a:r>
              <a:rPr lang="en-GB" sz="1600" dirty="0" err="1">
                <a:latin typeface="WHDNLP_txsys"/>
              </a:rPr>
              <a:t>nodos</a:t>
            </a:r>
            <a:r>
              <a:rPr lang="en-GB" sz="1600" dirty="0">
                <a:latin typeface="WHDNLP_txsys"/>
              </a:rPr>
              <a:t>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WHDNLP_txsys"/>
              </a:rPr>
              <a:t>Protocolos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utilizados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em</a:t>
            </a:r>
            <a:r>
              <a:rPr lang="en-GB" sz="1600" dirty="0">
                <a:latin typeface="WHDNLP_txsys"/>
              </a:rPr>
              <a:t> MANETS (Mobile Ad hoc Networks) </a:t>
            </a:r>
            <a:r>
              <a:rPr lang="en-GB" sz="1600" dirty="0" err="1">
                <a:latin typeface="WHDNLP_txsys"/>
              </a:rPr>
              <a:t>são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solução</a:t>
            </a:r>
            <a:r>
              <a:rPr lang="en-GB" sz="1600" dirty="0">
                <a:latin typeface="WHDNLP_txsys"/>
              </a:rPr>
              <a:t>?</a:t>
            </a: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6</a:t>
            </a:r>
            <a:endParaRPr b="1" dirty="0"/>
          </a:p>
        </p:txBody>
      </p:sp>
      <p:pic>
        <p:nvPicPr>
          <p:cNvPr id="3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id="{C9378621-2105-24E3-23A2-4379E841F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905430"/>
            <a:ext cx="3464432" cy="266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69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chemeClr val="lt1"/>
                </a:solidFill>
              </a:rPr>
              <a:t>Propostas de </a:t>
            </a:r>
            <a:r>
              <a:rPr lang="pt-PT" b="1" dirty="0" err="1">
                <a:solidFill>
                  <a:schemeClr val="lt1"/>
                </a:solidFill>
              </a:rPr>
              <a:t>routing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2267415"/>
            <a:ext cx="8520600" cy="23014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effectLst/>
                <a:latin typeface="Arial" panose="020B0604020202020204" pitchFamily="34" charset="0"/>
              </a:rPr>
              <a:t>Location-based protocols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effectLst/>
                <a:latin typeface="Arial" panose="020B0604020202020204" pitchFamily="34" charset="0"/>
              </a:rPr>
              <a:t>Cluster-based routing protocols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effectLst/>
                <a:latin typeface="Arial" panose="020B0604020202020204" pitchFamily="34" charset="0"/>
              </a:rPr>
              <a:t>Greedy protocols</a:t>
            </a:r>
            <a:endParaRPr lang="en-GB" sz="1600" dirty="0">
              <a:latin typeface="WHDNLP_txsys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7</a:t>
            </a:r>
            <a:endParaRPr b="1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FA8F684-870F-49DD-4434-48A189D0E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710" y="1235650"/>
            <a:ext cx="3930257" cy="303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39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pt-PT" b="1" dirty="0">
                <a:solidFill>
                  <a:schemeClr val="lt1"/>
                </a:solidFill>
              </a:rPr>
              <a:t>Propostas de </a:t>
            </a:r>
            <a:r>
              <a:rPr lang="pt-PT" b="1" dirty="0" err="1">
                <a:solidFill>
                  <a:schemeClr val="lt1"/>
                </a:solidFill>
              </a:rPr>
              <a:t>routing</a:t>
            </a:r>
            <a:r>
              <a:rPr lang="pt-PT" b="1" dirty="0">
                <a:solidFill>
                  <a:schemeClr val="lt1"/>
                </a:solidFill>
              </a:rPr>
              <a:t> – </a:t>
            </a:r>
            <a:r>
              <a:rPr lang="pt-PT" b="1" dirty="0" err="1">
                <a:solidFill>
                  <a:schemeClr val="lt1"/>
                </a:solidFill>
              </a:rPr>
              <a:t>Location-based</a:t>
            </a:r>
            <a:r>
              <a:rPr lang="pt-PT" b="1" dirty="0">
                <a:solidFill>
                  <a:schemeClr val="lt1"/>
                </a:solidFill>
              </a:rPr>
              <a:t> </a:t>
            </a:r>
            <a:r>
              <a:rPr lang="pt-PT" b="1" dirty="0" err="1">
                <a:solidFill>
                  <a:schemeClr val="lt1"/>
                </a:solidFill>
              </a:rPr>
              <a:t>protocols</a:t>
            </a:r>
            <a:br>
              <a:rPr lang="en-GB" sz="2800" dirty="0">
                <a:effectLst/>
                <a:latin typeface="Arial" panose="020B0604020202020204" pitchFamily="34" charset="0"/>
              </a:rPr>
            </a:b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201901" y="2275031"/>
            <a:ext cx="501114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WHDNLP_txsys"/>
              </a:rPr>
              <a:t>Fazem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uso</a:t>
            </a:r>
            <a:r>
              <a:rPr lang="en-GB" sz="1600" dirty="0">
                <a:latin typeface="WHDNLP_txsys"/>
              </a:rPr>
              <a:t> da </a:t>
            </a:r>
            <a:r>
              <a:rPr lang="en-GB" sz="1600" dirty="0" err="1">
                <a:latin typeface="WHDNLP_txsys"/>
              </a:rPr>
              <a:t>posição</a:t>
            </a:r>
            <a:r>
              <a:rPr lang="en-GB" sz="1600" dirty="0">
                <a:latin typeface="WHDNLP_txsys"/>
              </a:rPr>
              <a:t> </a:t>
            </a:r>
            <a:r>
              <a:rPr lang="en-GB" sz="1600" dirty="0" err="1">
                <a:latin typeface="WHDNLP_txsys"/>
              </a:rPr>
              <a:t>geográfica</a:t>
            </a:r>
            <a:r>
              <a:rPr lang="en-GB" sz="1600" dirty="0">
                <a:latin typeface="WHDNLP_txsys"/>
              </a:rPr>
              <a:t> dos </a:t>
            </a:r>
            <a:r>
              <a:rPr lang="en-GB" sz="1600" dirty="0" err="1">
                <a:latin typeface="WHDNLP_txsys"/>
              </a:rPr>
              <a:t>nodos</a:t>
            </a:r>
            <a:r>
              <a:rPr lang="en-GB" sz="1600" dirty="0">
                <a:latin typeface="WHDNLP_txsys"/>
              </a:rPr>
              <a:t>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WHDNLP_txsys"/>
              </a:rPr>
              <a:t>Nodos</a:t>
            </a:r>
            <a:r>
              <a:rPr lang="en-GB" sz="1600" dirty="0">
                <a:latin typeface="WHDNLP_txsys"/>
              </a:rPr>
              <a:t> para </a:t>
            </a:r>
            <a:r>
              <a:rPr lang="en-GB" sz="1600" dirty="0">
                <a:effectLst/>
                <a:latin typeface="Times New Roman" panose="02020603050405020304" pitchFamily="18" charset="0"/>
              </a:rPr>
              <a:t>data forwarding  </a:t>
            </a:r>
            <a:r>
              <a:rPr lang="en-GB" sz="1600" dirty="0" err="1">
                <a:effectLst/>
                <a:latin typeface="Times New Roman" panose="02020603050405020304" pitchFamily="18" charset="0"/>
              </a:rPr>
              <a:t>são</a:t>
            </a:r>
            <a:r>
              <a:rPr lang="en-GB" sz="1600" dirty="0">
                <a:effectLst/>
                <a:latin typeface="Times New Roman" panose="02020603050405020304" pitchFamily="18" charset="0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</a:rPr>
              <a:t>selecionados</a:t>
            </a:r>
            <a:r>
              <a:rPr lang="en-GB" sz="1600" dirty="0">
                <a:effectLst/>
                <a:latin typeface="Times New Roman" panose="02020603050405020304" pitchFamily="18" charset="0"/>
              </a:rPr>
              <a:t> de </a:t>
            </a:r>
            <a:r>
              <a:rPr lang="en-GB" sz="1600" dirty="0" err="1">
                <a:effectLst/>
                <a:latin typeface="Times New Roman" panose="02020603050405020304" pitchFamily="18" charset="0"/>
              </a:rPr>
              <a:t>acordo</a:t>
            </a:r>
            <a:r>
              <a:rPr lang="en-GB" sz="1600" dirty="0">
                <a:effectLst/>
                <a:latin typeface="Times New Roman" panose="02020603050405020304" pitchFamily="18" charset="0"/>
              </a:rPr>
              <a:t> com a </a:t>
            </a:r>
            <a:r>
              <a:rPr lang="en-GB" sz="1600" dirty="0" err="1">
                <a:effectLst/>
                <a:latin typeface="Times New Roman" panose="02020603050405020304" pitchFamily="18" charset="0"/>
              </a:rPr>
              <a:t>sua</a:t>
            </a:r>
            <a:r>
              <a:rPr lang="en-GB" sz="1600" dirty="0">
                <a:effectLst/>
                <a:latin typeface="Times New Roman" panose="02020603050405020304" pitchFamily="18" charset="0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</a:rPr>
              <a:t>posição</a:t>
            </a:r>
            <a:r>
              <a:rPr lang="en-GB" sz="1600" dirty="0">
                <a:effectLst/>
                <a:latin typeface="Times New Roman" panose="02020603050405020304" pitchFamily="18" charset="0"/>
              </a:rPr>
              <a:t>.</a:t>
            </a:r>
            <a:endParaRPr lang="en-GB" sz="1600" dirty="0">
              <a:latin typeface="WHDNLP_txsys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8</a:t>
            </a:r>
            <a:endParaRPr b="1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C10A8AF-AEB5-E1E3-808B-07DA5AA42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050" y="1075390"/>
            <a:ext cx="3477467" cy="365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40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62118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pt-PT" b="1" dirty="0">
                <a:solidFill>
                  <a:schemeClr val="lt1"/>
                </a:solidFill>
              </a:rPr>
              <a:t>Propostas de routing – Cluster-based protocols</a:t>
            </a:r>
            <a:br>
              <a:rPr lang="en-GB" sz="2800" dirty="0">
                <a:effectLst/>
                <a:latin typeface="Arial" panose="020B0604020202020204" pitchFamily="34" charset="0"/>
              </a:rPr>
            </a:br>
            <a:endParaRPr b="1" dirty="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 err="1">
                <a:latin typeface="Arial" panose="020B0604020202020204" pitchFamily="34" charset="0"/>
              </a:rPr>
              <a:t>A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grupar</a:t>
            </a:r>
            <a:r>
              <a:rPr lang="en-GB" sz="1600" dirty="0">
                <a:effectLst/>
                <a:latin typeface="Arial" panose="020B0604020202020204" pitchFamily="34" charset="0"/>
              </a:rPr>
              <a:t> redes de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nodos</a:t>
            </a:r>
            <a:r>
              <a:rPr lang="en-GB" sz="1600" dirty="0">
                <a:effectLst/>
                <a:latin typeface="Arial" panose="020B0604020202020204" pitchFamily="34" charset="0"/>
              </a:rPr>
              <a:t>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em</a:t>
            </a:r>
            <a:r>
              <a:rPr lang="en-GB" sz="1600" dirty="0">
                <a:effectLst/>
                <a:latin typeface="Arial" panose="020B0604020202020204" pitchFamily="34" charset="0"/>
              </a:rPr>
              <a:t> clusters de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acordo</a:t>
            </a:r>
            <a:r>
              <a:rPr lang="en-GB" sz="1600" dirty="0">
                <a:effectLst/>
                <a:latin typeface="Arial" panose="020B0604020202020204" pitchFamily="34" charset="0"/>
              </a:rPr>
              <a:t> com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determinadas</a:t>
            </a:r>
            <a:r>
              <a:rPr lang="en-GB" sz="1600" dirty="0">
                <a:effectLst/>
                <a:latin typeface="Arial" panose="020B0604020202020204" pitchFamily="34" charset="0"/>
              </a:rPr>
              <a:t>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características</a:t>
            </a:r>
            <a:r>
              <a:rPr lang="en-GB" sz="1600" dirty="0">
                <a:effectLst/>
                <a:latin typeface="Arial" panose="020B0604020202020204" pitchFamily="34" charset="0"/>
              </a:rPr>
              <a:t>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>
                <a:latin typeface="Arial" panose="020B0604020202020204" pitchFamily="34" charset="0"/>
              </a:rPr>
              <a:t>G</a:t>
            </a:r>
            <a:r>
              <a:rPr lang="en-GB" sz="1600" dirty="0">
                <a:effectLst/>
                <a:latin typeface="Arial" panose="020B0604020202020204" pitchFamily="34" charset="0"/>
              </a:rPr>
              <a:t>rau dos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nodos</a:t>
            </a:r>
            <a:r>
              <a:rPr lang="en-GB" sz="1600" dirty="0">
                <a:effectLst/>
                <a:latin typeface="Arial" panose="020B0604020202020204" pitchFamily="34" charset="0"/>
              </a:rPr>
              <a:t>,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distância</a:t>
            </a:r>
            <a:r>
              <a:rPr lang="en-GB" sz="1600" dirty="0">
                <a:effectLst/>
                <a:latin typeface="Arial" panose="020B0604020202020204" pitchFamily="34" charset="0"/>
              </a:rPr>
              <a:t> entre </a:t>
            </a:r>
            <a:r>
              <a:rPr lang="en-GB" sz="1600" dirty="0" err="1">
                <a:effectLst/>
                <a:latin typeface="Arial" panose="020B0604020202020204" pitchFamily="34" charset="0"/>
              </a:rPr>
              <a:t>nodos</a:t>
            </a:r>
            <a:r>
              <a:rPr lang="en-GB" sz="1600" dirty="0">
                <a:effectLst/>
                <a:latin typeface="Arial" panose="020B0604020202020204" pitchFamily="34" charset="0"/>
              </a:rPr>
              <a:t>, etc..</a:t>
            </a:r>
            <a:endParaRPr lang="en-GB" sz="1600" dirty="0">
              <a:latin typeface="WHDNLP_txsys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0" y="4786800"/>
            <a:ext cx="9144000" cy="356700"/>
          </a:xfrm>
          <a:prstGeom prst="rect">
            <a:avLst/>
          </a:prstGeom>
          <a:solidFill>
            <a:srgbClr val="96211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bg1"/>
                </a:solidFill>
              </a:rPr>
              <a:t>VANETS: Vehicular </a:t>
            </a: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sz="1400" b="1" dirty="0">
                <a:solidFill>
                  <a:schemeClr val="bg1"/>
                </a:solidFill>
              </a:rPr>
              <a:t>d </a:t>
            </a: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-US" sz="1400" b="1" dirty="0">
                <a:solidFill>
                  <a:schemeClr val="bg1"/>
                </a:solidFill>
              </a:rPr>
              <a:t>oc </a:t>
            </a:r>
            <a:r>
              <a:rPr lang="en-US" b="1" dirty="0">
                <a:solidFill>
                  <a:schemeClr val="bg1"/>
                </a:solidFill>
              </a:rPr>
              <a:t>N</a:t>
            </a:r>
            <a:r>
              <a:rPr lang="en-US" sz="1400" b="1" dirty="0">
                <a:solidFill>
                  <a:schemeClr val="bg1"/>
                </a:solidFill>
              </a:rPr>
              <a:t>etworks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8832300" y="4786800"/>
            <a:ext cx="328500" cy="356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9</a:t>
            </a:r>
            <a:endParaRPr b="1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71F5A931-9BA1-24FF-DE65-FCCAADCD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216" y="1850319"/>
            <a:ext cx="4835568" cy="245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76790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474</Words>
  <Application>Microsoft Office PowerPoint</Application>
  <PresentationFormat>Apresentação na tela (16:9)</PresentationFormat>
  <Paragraphs>101</Paragraphs>
  <Slides>15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Times New Roman</vt:lpstr>
      <vt:lpstr>WHDNLP_txsys</vt:lpstr>
      <vt:lpstr>Wingdings</vt:lpstr>
      <vt:lpstr>Simple Light</vt:lpstr>
      <vt:lpstr>Apresentação do PowerPoint</vt:lpstr>
      <vt:lpstr>Introdução</vt:lpstr>
      <vt:lpstr>Principais objetivos – Monitorização e controlo </vt:lpstr>
      <vt:lpstr>Principais objetivos – Segurança rodoviária</vt:lpstr>
      <vt:lpstr>Desafios - Segurança</vt:lpstr>
      <vt:lpstr>Desafios - Routing</vt:lpstr>
      <vt:lpstr>Propostas de routing</vt:lpstr>
      <vt:lpstr>Propostas de routing – Location-based protocols </vt:lpstr>
      <vt:lpstr>Propostas de routing – Cluster-based protocols </vt:lpstr>
      <vt:lpstr>Propostas de routing – Greedy protocols </vt:lpstr>
      <vt:lpstr>Propostas de routing</vt:lpstr>
      <vt:lpstr>Propostas de routing –Trajectory-based protocols </vt:lpstr>
      <vt:lpstr>Propostas de routing – Message forwarding probability </vt:lpstr>
      <vt:lpstr>Propostas de routing – Link stability </vt:lpstr>
      <vt:lpstr>Discussão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Simão Cunha</dc:creator>
  <cp:lastModifiedBy>Simão Pedro Sá Cunha</cp:lastModifiedBy>
  <cp:revision>7</cp:revision>
  <dcterms:modified xsi:type="dcterms:W3CDTF">2023-03-01T22:09:03Z</dcterms:modified>
</cp:coreProperties>
</file>